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1"/>
  </p:sldMasterIdLst>
  <p:notesMasterIdLst>
    <p:notesMasterId r:id="rId18"/>
  </p:notesMasterIdLst>
  <p:handoutMasterIdLst>
    <p:handoutMasterId r:id="rId19"/>
  </p:handoutMasterIdLst>
  <p:sldIdLst>
    <p:sldId id="256" r:id="rId2"/>
    <p:sldId id="283" r:id="rId3"/>
    <p:sldId id="284" r:id="rId4"/>
    <p:sldId id="285" r:id="rId5"/>
    <p:sldId id="291" r:id="rId6"/>
    <p:sldId id="290" r:id="rId7"/>
    <p:sldId id="292" r:id="rId8"/>
    <p:sldId id="293" r:id="rId9"/>
    <p:sldId id="294" r:id="rId10"/>
    <p:sldId id="295" r:id="rId11"/>
    <p:sldId id="286" r:id="rId12"/>
    <p:sldId id="287" r:id="rId13"/>
    <p:sldId id="289" r:id="rId14"/>
    <p:sldId id="297" r:id="rId15"/>
    <p:sldId id="298" r:id="rId16"/>
    <p:sldId id="296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74558" autoAdjust="0"/>
  </p:normalViewPr>
  <p:slideViewPr>
    <p:cSldViewPr snapToGrid="0" snapToObjects="1">
      <p:cViewPr varScale="1">
        <p:scale>
          <a:sx n="84" d="100"/>
          <a:sy n="84" d="100"/>
        </p:scale>
        <p:origin x="-23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012CA-C646-184B-9002-50CDB14843C4}" type="datetimeFigureOut">
              <a:rPr lang="en-US" smtClean="0"/>
              <a:t>3/9/22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29500-FF15-E147-A4C4-454DAA309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500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35442-4CBB-7849-A838-52F821BB2252}" type="datetimeFigureOut">
              <a:rPr lang="en-US" smtClean="0"/>
              <a:t>3/9/22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69296-BE32-874E-B4E6-B3C896088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225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Very useful and at other times quite misleading.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65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48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44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06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08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48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48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267371" y="1055081"/>
            <a:ext cx="8535737" cy="2153975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ctr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39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735267" y="3886200"/>
            <a:ext cx="7533105" cy="1752600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ctr" rtl="0">
              <a:spcBef>
                <a:spcPts val="694"/>
              </a:spcBef>
              <a:buClr>
                <a:schemeClr val="dk2"/>
              </a:buClr>
              <a:buFont typeface="Arial"/>
              <a:buNone/>
              <a:defRPr sz="35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ctr" rtl="0">
              <a:spcBef>
                <a:spcPts val="403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ctr" rtl="0">
              <a:spcBef>
                <a:spcPts val="336"/>
              </a:spcBef>
              <a:buClr>
                <a:srgbClr val="888888"/>
              </a:buClr>
              <a:buFont typeface="Arial"/>
              <a:buNone/>
              <a:defRPr sz="17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ctr" rtl="0">
              <a:spcBef>
                <a:spcPts val="269"/>
              </a:spcBef>
              <a:buClr>
                <a:srgbClr val="888888"/>
              </a:buClr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60950" y="1024912"/>
            <a:ext cx="8662737" cy="1362074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ctr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39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722313" y="3689685"/>
            <a:ext cx="7772400" cy="717215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ctr" rtl="0">
              <a:spcBef>
                <a:spcPts val="537"/>
              </a:spcBef>
              <a:buClr>
                <a:schemeClr val="dk2"/>
              </a:buClr>
              <a:buFont typeface="Arial"/>
              <a:buNone/>
              <a:defRPr sz="27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403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358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1" y="615485"/>
            <a:ext cx="8229600" cy="919629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ctr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3600" b="0" i="0" u="none" strike="noStrike" cap="none">
                <a:solidFill>
                  <a:schemeClr val="dk2"/>
                </a:solidFill>
                <a:latin typeface="Callibri"/>
                <a:ea typeface="Gill Sans"/>
                <a:cs typeface="Callibri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ctr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403"/>
              </a:spcBef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358"/>
              </a:spcBef>
              <a:buClr>
                <a:schemeClr val="dk2"/>
              </a:buClr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358"/>
              </a:spcBef>
              <a:buClr>
                <a:schemeClr val="dk2"/>
              </a:buClr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57200" y="2424141"/>
            <a:ext cx="4040188" cy="3951287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383961" marR="0" lvl="0" indent="-255978" algn="l" rtl="0">
              <a:spcBef>
                <a:spcPts val="403"/>
              </a:spcBef>
              <a:buClr>
                <a:schemeClr val="dk2"/>
              </a:buClr>
              <a:buSzPct val="100000"/>
              <a:buFont typeface="Arial"/>
              <a:buChar char="•"/>
              <a:defRPr sz="20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831913" marR="0" lvl="1" indent="-206234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–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279864" marR="0" lvl="2" indent="-142252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•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791810" marR="0" lvl="3" indent="-142265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–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303757" marR="0" lvl="4" indent="-142279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»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815703" marR="0" lvl="5" indent="-142293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327649" marR="0" lvl="6" indent="-142304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839596" marR="0" lvl="7" indent="-142318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351540" marR="0" lvl="8" indent="-142330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Shape 32"/>
          <p:cNvSpPr txBox="1">
            <a:spLocks noGrp="1"/>
          </p:cNvSpPr>
          <p:nvPr>
            <p:ph type="body" idx="3"/>
          </p:nvPr>
        </p:nvSpPr>
        <p:spPr>
          <a:xfrm>
            <a:off x="4645030" y="1535114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ctr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403"/>
              </a:spcBef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358"/>
              </a:spcBef>
              <a:buClr>
                <a:schemeClr val="dk2"/>
              </a:buClr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358"/>
              </a:spcBef>
              <a:buClr>
                <a:schemeClr val="dk2"/>
              </a:buClr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Shape 33"/>
          <p:cNvSpPr txBox="1">
            <a:spLocks noGrp="1"/>
          </p:cNvSpPr>
          <p:nvPr>
            <p:ph type="body" idx="4"/>
          </p:nvPr>
        </p:nvSpPr>
        <p:spPr>
          <a:xfrm>
            <a:off x="4645027" y="2424141"/>
            <a:ext cx="4041775" cy="3951287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383961" marR="0" lvl="0" indent="-255978" algn="l" rtl="0">
              <a:spcBef>
                <a:spcPts val="403"/>
              </a:spcBef>
              <a:buClr>
                <a:schemeClr val="dk2"/>
              </a:buClr>
              <a:buSzPct val="100000"/>
              <a:buFont typeface="Arial"/>
              <a:buChar char="•"/>
              <a:defRPr sz="20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831913" marR="0" lvl="1" indent="-206234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–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279864" marR="0" lvl="2" indent="-142252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•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791810" marR="0" lvl="3" indent="-142265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–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303757" marR="0" lvl="4" indent="-142279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»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815703" marR="0" lvl="5" indent="-142293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327649" marR="0" lvl="6" indent="-142304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839596" marR="0" lvl="7" indent="-142318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351540" marR="0" lvl="8" indent="-142330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57201" y="957824"/>
            <a:ext cx="8229600" cy="919629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ctr" anchorCtr="0"/>
          <a:lstStyle>
            <a:lvl1pPr>
              <a:defRPr sz="3400" b="1">
                <a:solidFill>
                  <a:schemeClr val="dk2"/>
                </a:solidFill>
                <a:latin typeface="Gill Sans"/>
                <a:ea typeface="Gill Sans"/>
                <a:cs typeface="Gill Sans"/>
              </a:defRPr>
            </a:lvl1pPr>
          </a:lstStyle>
          <a:p>
            <a:pPr marL="0" lvl="0" indent="0" algn="ctr">
              <a:buClr>
                <a:schemeClr val="dk2"/>
              </a:buClr>
              <a:buFont typeface="Gill Sans"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57204" y="666730"/>
            <a:ext cx="3008313" cy="928790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2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3575049" y="666733"/>
            <a:ext cx="5111749" cy="5619854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383961" marR="0" lvl="0" indent="-184866" algn="l" rtl="0">
              <a:spcBef>
                <a:spcPts val="627"/>
              </a:spcBef>
              <a:buClr>
                <a:schemeClr val="dk2"/>
              </a:buClr>
              <a:buSzPct val="99560"/>
              <a:buFont typeface="Arial"/>
              <a:buChar char="•"/>
              <a:defRPr sz="31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831913" marR="0" lvl="1" indent="-120885" algn="l" rtl="0">
              <a:spcBef>
                <a:spcPts val="627"/>
              </a:spcBef>
              <a:buClr>
                <a:schemeClr val="dk2"/>
              </a:buClr>
              <a:buSzPct val="99560"/>
              <a:buFont typeface="Arial"/>
              <a:buChar char="–"/>
              <a:defRPr sz="31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279864" marR="0" lvl="2" indent="-85339" algn="l" rtl="0">
              <a:spcBef>
                <a:spcPts val="537"/>
              </a:spcBef>
              <a:buClr>
                <a:schemeClr val="dk2"/>
              </a:buClr>
              <a:buSzPct val="99232"/>
              <a:buFont typeface="Arial"/>
              <a:buChar char="•"/>
              <a:defRPr sz="27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791810" marR="0" lvl="3" indent="-113789" algn="l" rtl="0">
              <a:spcBef>
                <a:spcPts val="448"/>
              </a:spcBef>
              <a:buClr>
                <a:schemeClr val="dk2"/>
              </a:buClr>
              <a:buSzPct val="98777"/>
              <a:buFont typeface="Arial"/>
              <a:buChar char="–"/>
              <a:defRPr sz="22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303757" marR="0" lvl="4" indent="-113802" algn="l" rtl="0">
              <a:spcBef>
                <a:spcPts val="448"/>
              </a:spcBef>
              <a:buClr>
                <a:schemeClr val="dk2"/>
              </a:buClr>
              <a:buSzPct val="98777"/>
              <a:buFont typeface="Arial"/>
              <a:buChar char="»"/>
              <a:defRPr sz="22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815703" marR="0" lvl="5" indent="-113816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327649" marR="0" lvl="6" indent="-113828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839596" marR="0" lvl="7" indent="-113842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351540" marR="0" lvl="8" indent="-113853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57204" y="1595525"/>
            <a:ext cx="3008313" cy="4691062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l" rtl="0">
              <a:spcBef>
                <a:spcPts val="314"/>
              </a:spcBef>
              <a:buClr>
                <a:schemeClr val="dk2"/>
              </a:buClr>
              <a:buFont typeface="Arial"/>
              <a:buNone/>
              <a:defRPr sz="16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269"/>
              </a:spcBef>
              <a:buClr>
                <a:schemeClr val="dk2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224"/>
              </a:spcBef>
              <a:buClr>
                <a:schemeClr val="dk2"/>
              </a:buClr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202"/>
              </a:spcBef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202"/>
              </a:spcBef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1792288" y="612776"/>
            <a:ext cx="5486400" cy="4114799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l" rtl="0">
              <a:spcBef>
                <a:spcPts val="717"/>
              </a:spcBef>
              <a:buClr>
                <a:schemeClr val="dk2"/>
              </a:buClr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627"/>
              </a:spcBef>
              <a:buClr>
                <a:schemeClr val="dk2"/>
              </a:buClr>
              <a:buFont typeface="Arial"/>
              <a:buNone/>
              <a:defRPr sz="31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537"/>
              </a:spcBef>
              <a:buClr>
                <a:schemeClr val="dk2"/>
              </a:buClr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448"/>
              </a:spcBef>
              <a:buClr>
                <a:schemeClr val="dk1"/>
              </a:buClr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448"/>
              </a:spcBef>
              <a:buClr>
                <a:schemeClr val="dk1"/>
              </a:buClr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448"/>
              </a:spcBef>
              <a:buClr>
                <a:schemeClr val="dk1"/>
              </a:buClr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448"/>
              </a:spcBef>
              <a:buClr>
                <a:schemeClr val="dk1"/>
              </a:buClr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1792288" y="5367341"/>
            <a:ext cx="5486400" cy="804863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l" rtl="0">
              <a:spcBef>
                <a:spcPts val="314"/>
              </a:spcBef>
              <a:buClr>
                <a:schemeClr val="dk2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269"/>
              </a:spcBef>
              <a:buClr>
                <a:schemeClr val="dk2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224"/>
              </a:spcBef>
              <a:buClr>
                <a:schemeClr val="dk2"/>
              </a:buClr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202"/>
              </a:spcBef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202"/>
              </a:spcBef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448817" y="665051"/>
            <a:ext cx="8432800" cy="935790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ctr" anchorCtr="0"/>
          <a:lstStyle>
            <a:lvl1pPr algn="ctr">
              <a:defRPr sz="3200" b="1" dirty="0">
                <a:solidFill>
                  <a:schemeClr val="dk2"/>
                </a:solidFill>
                <a:latin typeface="Gill Sans"/>
                <a:ea typeface="Gill Sans"/>
                <a:cs typeface="Gill Sans"/>
              </a:defRPr>
            </a:lvl1pPr>
          </a:lstStyle>
          <a:p>
            <a:pPr marL="0" lvl="0" indent="0" algn="ctr">
              <a:buClr>
                <a:schemeClr val="dk2"/>
              </a:buClr>
              <a:buFont typeface="Gill Sans"/>
            </a:pPr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1" y="1643200"/>
            <a:ext cx="8229600" cy="4391281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383961" marR="0" lvl="0" indent="-206183" algn="l" rtl="0">
              <a:spcBef>
                <a:spcPts val="560"/>
              </a:spcBef>
              <a:buClr>
                <a:schemeClr val="dk2"/>
              </a:buClr>
              <a:buSzPct val="101022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831913" marR="0" lvl="1" indent="-177758" algn="l" rtl="0">
              <a:spcBef>
                <a:spcPts val="448"/>
              </a:spcBef>
              <a:buClr>
                <a:schemeClr val="dk2"/>
              </a:buClr>
              <a:buSzPct val="98777"/>
              <a:buFont typeface="Arial"/>
              <a:buChar char="–"/>
              <a:defRPr sz="22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279864" marR="0" lvl="2" indent="-128015" algn="l" rtl="0">
              <a:spcBef>
                <a:spcPts val="403"/>
              </a:spcBef>
              <a:buClr>
                <a:schemeClr val="dk2"/>
              </a:buClr>
              <a:buSzPct val="100000"/>
              <a:buFont typeface="Arial"/>
              <a:buChar char="•"/>
              <a:defRPr sz="20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791810" marR="0" lvl="3" indent="-149344" algn="l" rtl="0">
              <a:spcBef>
                <a:spcPts val="336"/>
              </a:spcBef>
              <a:buClr>
                <a:schemeClr val="dk2"/>
              </a:buClr>
              <a:buSzPct val="98777"/>
              <a:buFont typeface="Arial"/>
              <a:buChar char="–"/>
              <a:defRPr sz="17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303757" marR="0" lvl="4" indent="-170715" algn="l" rtl="0">
              <a:spcBef>
                <a:spcPts val="269"/>
              </a:spcBef>
              <a:buClr>
                <a:schemeClr val="dk2"/>
              </a:buClr>
              <a:buSzPct val="101571"/>
              <a:buFont typeface="Arial"/>
              <a:buChar char="»"/>
              <a:defRPr sz="13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815703" marR="0" lvl="5" indent="-113816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327649" marR="0" lvl="6" indent="-113828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839596" marR="0" lvl="7" indent="-113842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351540" marR="0" lvl="8" indent="-113853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6789548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0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hape 11" descr="Top_Bar_Background.png"/>
          <p:cNvPicPr preferRelativeResize="0"/>
          <p:nvPr/>
        </p:nvPicPr>
        <p:blipFill rotWithShape="1">
          <a:blip r:embed="rId9">
            <a:alphaModFix/>
          </a:blip>
          <a:srcRect t="-185" r="6086" b="-1"/>
          <a:stretch/>
        </p:blipFill>
        <p:spPr>
          <a:xfrm>
            <a:off x="324" y="-35996"/>
            <a:ext cx="9155328" cy="687069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457201" y="1600201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609617" marR="0" lvl="0" indent="-327359" algn="l" rtl="0">
              <a:spcBef>
                <a:spcPts val="889"/>
              </a:spcBef>
              <a:buClr>
                <a:schemeClr val="dk2"/>
              </a:buClr>
              <a:buSzPct val="101022"/>
              <a:buFont typeface="Arial"/>
              <a:buChar char="•"/>
              <a:defRPr sz="4445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320834" marR="0" lvl="1" indent="-282228" algn="l" rtl="0">
              <a:spcBef>
                <a:spcPts val="711"/>
              </a:spcBef>
              <a:buClr>
                <a:schemeClr val="dk2"/>
              </a:buClr>
              <a:buSzPct val="98777"/>
              <a:buFont typeface="Arial"/>
              <a:buChar char="–"/>
              <a:defRPr sz="3556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2032050" marR="0" lvl="2" indent="-203250" algn="l" rtl="0">
              <a:spcBef>
                <a:spcPts val="640"/>
              </a:spcBef>
              <a:buClr>
                <a:schemeClr val="dk2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844871" marR="0" lvl="3" indent="-237116" algn="l" rtl="0">
              <a:spcBef>
                <a:spcPts val="533"/>
              </a:spcBef>
              <a:buClr>
                <a:schemeClr val="dk2"/>
              </a:buClr>
              <a:buSzPct val="98777"/>
              <a:buFont typeface="Arial"/>
              <a:buChar char="–"/>
              <a:defRPr sz="2667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3657691" marR="0" lvl="4" indent="-271046" algn="l" rtl="0">
              <a:spcBef>
                <a:spcPts val="427"/>
              </a:spcBef>
              <a:buClr>
                <a:schemeClr val="dk2"/>
              </a:buClr>
              <a:buSzPct val="101571"/>
              <a:buFont typeface="Arial"/>
              <a:buChar char="»"/>
              <a:defRPr sz="2133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4470513" marR="0" lvl="5" indent="-180707" algn="l" rtl="0">
              <a:spcBef>
                <a:spcPts val="711"/>
              </a:spcBef>
              <a:buClr>
                <a:schemeClr val="dk1"/>
              </a:buClr>
              <a:buSzPct val="98777"/>
              <a:buFont typeface="Arial"/>
              <a:buChar char="•"/>
              <a:defRPr sz="3556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5283332" marR="0" lvl="6" indent="-180726" algn="l" rtl="0">
              <a:spcBef>
                <a:spcPts val="711"/>
              </a:spcBef>
              <a:buClr>
                <a:schemeClr val="dk1"/>
              </a:buClr>
              <a:buSzPct val="98777"/>
              <a:buFont typeface="Arial"/>
              <a:buChar char="•"/>
              <a:defRPr sz="3556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6096153" marR="0" lvl="7" indent="-180747" algn="l" rtl="0">
              <a:spcBef>
                <a:spcPts val="711"/>
              </a:spcBef>
              <a:buClr>
                <a:schemeClr val="dk1"/>
              </a:buClr>
              <a:buSzPct val="98777"/>
              <a:buFont typeface="Arial"/>
              <a:buChar char="•"/>
              <a:defRPr sz="3556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908972" marR="0" lvl="8" indent="-180765" algn="l" rtl="0">
              <a:spcBef>
                <a:spcPts val="711"/>
              </a:spcBef>
              <a:buClr>
                <a:schemeClr val="dk1"/>
              </a:buClr>
              <a:buSzPct val="98777"/>
              <a:buFont typeface="Arial"/>
              <a:buChar char="•"/>
              <a:defRPr sz="3556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/>
          <p:nvPr/>
        </p:nvSpPr>
        <p:spPr>
          <a:xfrm>
            <a:off x="903072" y="42569"/>
            <a:ext cx="4783162" cy="422423"/>
          </a:xfrm>
          <a:prstGeom prst="rect">
            <a:avLst/>
          </a:prstGeom>
          <a:noFill/>
          <a:ln>
            <a:noFill/>
          </a:ln>
        </p:spPr>
        <p:txBody>
          <a:bodyPr lIns="57584" tIns="28783" rIns="57584" bIns="28783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1300" b="0" i="0" u="none" strike="noStrike" cap="none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CSC302-Introduction to Data Visualization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H.</a:t>
            </a:r>
            <a:r>
              <a:rPr lang="en-US" sz="1200" b="0" i="0" u="none" strike="noStrike" cap="none" baseline="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Bisgin</a:t>
            </a:r>
            <a:endParaRPr lang="en-US" sz="1200" b="0" i="0" u="none" strike="noStrike" cap="none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" name="Picture 1" descr="UMFLINTLogo.jpg"/>
          <p:cNvPicPr preferRelativeResize="0"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" y="7616"/>
            <a:ext cx="850392" cy="8503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bg1"/>
                </a:solidFill>
              </a:defRPr>
            </a:lvl1pPr>
          </a:lstStyle>
          <a:p>
            <a:fld id="{7AD96CEF-24A8-C74F-A613-1FCB7E72B11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umich.maps.arcgis.com/apps/instant/sidebar/index.html?appid=131faf278f964cf3a24aaddadca5e7e7" TargetMode="Externa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fletjs.com/SlavaUkraini/%23features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leafletjs.com/SlavaUkraini/examples/choropleth/us-states.js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cgis.com/sharing/rest/oauth2/authorize?client_id=arcgisonline&amp;display=default&amp;response_type=token&amp;state=%7B%22portalUrl%22:%22https://www.arcgis.com%22,%22useLandingPage%22:true,%22clientId%22:%22arcgisonline%22%7D&amp;expiration=20160&amp;locale=en&amp;redirect_uri=https://www.arcgis.com/home/accountswitcher-callback.html&amp;force_login=true&amp;hideCancel=true&amp;showSignupOption=true&amp;canHandleCrossOrgSignIn=true&amp;signuptype=esri&amp;redirectToUserOrgUrl=true" TargetMode="External"/><Relationship Id="rId4" Type="http://schemas.openxmlformats.org/officeDocument/2006/relationships/hyperlink" Target="https://leafletjs.com/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cgis.com/sharing/rest/oauth2/authorize?client_id=arcgisonline&amp;display=default&amp;response_type=token&amp;state=%7B%22useLandingPage%22:true%7D&amp;expiration=20160&amp;locale=en-us&amp;redirect_uri=https://www.arcgis.com/home/accountswitcher-callback.html&amp;force_login=true&amp;hideCancel=true&amp;showSignupOption=true&amp;signuptype=esri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7371" y="1055081"/>
            <a:ext cx="8876629" cy="2153975"/>
          </a:xfrm>
        </p:spPr>
        <p:txBody>
          <a:bodyPr/>
          <a:lstStyle/>
          <a:p>
            <a:r>
              <a:rPr lang="en-US" dirty="0"/>
              <a:t>Introduction to Data Visualization</a:t>
            </a:r>
            <a:br>
              <a:rPr lang="en-US" dirty="0"/>
            </a:br>
            <a:r>
              <a:rPr lang="en-US" sz="3200" b="0" dirty="0"/>
              <a:t> </a:t>
            </a:r>
            <a:br>
              <a:rPr lang="en-US" sz="3200" b="0" dirty="0"/>
            </a:br>
            <a:endParaRPr lang="en-US" sz="3200" b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2445" y="4314300"/>
            <a:ext cx="7533105" cy="1752600"/>
          </a:xfrm>
        </p:spPr>
        <p:txBody>
          <a:bodyPr/>
          <a:lstStyle/>
          <a:p>
            <a:endParaRPr lang="en-US" sz="3200" dirty="0"/>
          </a:p>
          <a:p>
            <a:r>
              <a:rPr lang="en-US" sz="3200" dirty="0"/>
              <a:t>Halil Bisgin, Ph.D.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D02DEF67-A6A1-4D7B-B069-9FAFCFFAB698}"/>
              </a:ext>
            </a:extLst>
          </p:cNvPr>
          <p:cNvSpPr txBox="1"/>
          <p:nvPr/>
        </p:nvSpPr>
        <p:spPr>
          <a:xfrm>
            <a:off x="2030350" y="2698651"/>
            <a:ext cx="5350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kern="0" dirty="0">
                <a:solidFill>
                  <a:srgbClr val="1F497D"/>
                </a:solidFill>
                <a:latin typeface="Gill Sans"/>
                <a:sym typeface="Gill Sans"/>
              </a:rPr>
              <a:t>Visualizing Geospatial Data</a:t>
            </a:r>
          </a:p>
          <a:p>
            <a:pPr algn="ctr"/>
            <a:r>
              <a:rPr lang="en-US" sz="3200" kern="0" dirty="0">
                <a:solidFill>
                  <a:srgbClr val="1F497D"/>
                </a:solidFill>
                <a:latin typeface="Gill Sans"/>
                <a:sym typeface="Gill Sans"/>
              </a:rPr>
              <a:t>Part II</a:t>
            </a:r>
          </a:p>
        </p:txBody>
      </p:sp>
    </p:spTree>
    <p:extLst>
      <p:ext uri="{BB962C8B-B14F-4D97-AF65-F5344CB8AC3E}">
        <p14:creationId xmlns:p14="http://schemas.microsoft.com/office/powerpoint/2010/main" val="3546413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6AD9F2-DD45-4444-85A8-6CC5AC29E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ArcGIS-Quick Start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1074E61-E0DE-4846-8056-79EFFF024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here’s a snapshot from </a:t>
            </a:r>
            <a:r>
              <a:rPr lang="en-US" dirty="0">
                <a:hlinkClick r:id="rId2"/>
              </a:rPr>
              <a:t>the web page </a:t>
            </a:r>
            <a:r>
              <a:rPr lang="en-US" dirty="0"/>
              <a:t>I created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F59B1F3-7F20-490C-93CF-ECA36C318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10</a:t>
            </a:fld>
            <a:endParaRPr lang="uk-U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7EE36BC-76B2-4B48-8377-2757E7AE6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04665"/>
            <a:ext cx="9144000" cy="425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20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750050-7F95-4143-B312-719CE9CB1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D20D757-5F86-8744-8FF9-0F461D98E8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Leaflet is the leading open-source JavaScript library for mobile-friendly interactive maps. </a:t>
            </a:r>
          </a:p>
          <a:p>
            <a:r>
              <a:rPr lang="en-US" dirty="0"/>
              <a:t>It has all the mapping </a:t>
            </a:r>
            <a:r>
              <a:rPr lang="en-US" dirty="0">
                <a:hlinkClick r:id="rId3"/>
              </a:rPr>
              <a:t>features</a:t>
            </a:r>
            <a:r>
              <a:rPr lang="en-US" dirty="0"/>
              <a:t> most developers ever need.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2655286-76EF-0F4A-B15E-BD124E4F0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11</a:t>
            </a:fld>
            <a:endParaRPr lang="uk-UA" dirty="0"/>
          </a:p>
        </p:txBody>
      </p:sp>
      <p:pic>
        <p:nvPicPr>
          <p:cNvPr id="6" name="Picture 5" descr="Diagram, map&#10;&#10;Description automatically generated">
            <a:extLst>
              <a:ext uri="{FF2B5EF4-FFF2-40B4-BE49-F238E27FC236}">
                <a16:creationId xmlns:a16="http://schemas.microsoft.com/office/drawing/2014/main" xmlns="" id="{DF9FCCE7-5ABF-2848-B673-43C848F62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9" y="3578299"/>
            <a:ext cx="9144000" cy="318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07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166DB9-2668-9B45-A9C2-3E5621E3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Leaflet-Quick Start-1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49F3525-B969-A74E-A76F-EFEAC5768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12</a:t>
            </a:fld>
            <a:endParaRPr lang="uk-U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D9B515E-BDE4-9D4E-ACC5-8174E376E889}"/>
              </a:ext>
            </a:extLst>
          </p:cNvPr>
          <p:cNvSpPr/>
          <p:nvPr/>
        </p:nvSpPr>
        <p:spPr>
          <a:xfrm>
            <a:off x="448817" y="1446663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</a:rPr>
              <a:t>Include Leaflet CSS file in the head section of your document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E905702-2F3C-0848-9C83-CE957851B3E8}"/>
              </a:ext>
            </a:extLst>
          </p:cNvPr>
          <p:cNvSpPr/>
          <p:nvPr/>
        </p:nvSpPr>
        <p:spPr>
          <a:xfrm>
            <a:off x="448817" y="1776310"/>
            <a:ext cx="8531410" cy="100957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3A35C"/>
                </a:solidFill>
                <a:latin typeface="Consolas" panose="020B0609020204030204" pitchFamily="49" charset="0"/>
              </a:rPr>
              <a:t>link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795DA3"/>
                </a:solidFill>
                <a:latin typeface="Consolas" panose="020B0609020204030204" pitchFamily="49" charset="0"/>
              </a:rPr>
              <a:t>rel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DF5000"/>
                </a:solidFill>
                <a:latin typeface="Consolas" panose="020B0609020204030204" pitchFamily="49" charset="0"/>
              </a:rPr>
              <a:t>"stylesheet"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795DA3"/>
                </a:solidFill>
                <a:latin typeface="Consolas" panose="020B0609020204030204" pitchFamily="49" charset="0"/>
              </a:rPr>
              <a:t>href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DF5000"/>
                </a:solidFill>
                <a:latin typeface="Consolas" panose="020B0609020204030204" pitchFamily="49" charset="0"/>
              </a:rPr>
              <a:t>"https://</a:t>
            </a:r>
            <a:r>
              <a:rPr lang="en-US" sz="1600" dirty="0" err="1">
                <a:solidFill>
                  <a:srgbClr val="DF5000"/>
                </a:solidFill>
                <a:latin typeface="Consolas" panose="020B0609020204030204" pitchFamily="49" charset="0"/>
              </a:rPr>
              <a:t>unpkg.com</a:t>
            </a:r>
            <a:r>
              <a:rPr lang="en-US" sz="1600" dirty="0">
                <a:solidFill>
                  <a:srgbClr val="DF5000"/>
                </a:solidFill>
                <a:latin typeface="Consolas" panose="020B0609020204030204" pitchFamily="49" charset="0"/>
              </a:rPr>
              <a:t>/leaflet@1.7.1/</a:t>
            </a:r>
            <a:r>
              <a:rPr lang="en-US" sz="1600" dirty="0" err="1">
                <a:solidFill>
                  <a:srgbClr val="DF5000"/>
                </a:solidFill>
                <a:latin typeface="Consolas" panose="020B0609020204030204" pitchFamily="49" charset="0"/>
              </a:rPr>
              <a:t>dist</a:t>
            </a:r>
            <a:r>
              <a:rPr lang="en-US" sz="1600" dirty="0">
                <a:solidFill>
                  <a:srgbClr val="DF5000"/>
                </a:solidFill>
                <a:latin typeface="Consolas" panose="020B0609020204030204" pitchFamily="49" charset="0"/>
              </a:rPr>
              <a:t>/</a:t>
            </a:r>
            <a:r>
              <a:rPr lang="en-US" sz="1600" dirty="0" err="1">
                <a:solidFill>
                  <a:srgbClr val="DF5000"/>
                </a:solidFill>
                <a:latin typeface="Consolas" panose="020B0609020204030204" pitchFamily="49" charset="0"/>
              </a:rPr>
              <a:t>leaflet.css</a:t>
            </a:r>
            <a:r>
              <a:rPr lang="en-US" sz="1600" dirty="0">
                <a:solidFill>
                  <a:srgbClr val="DF5000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795DA3"/>
                </a:solidFill>
                <a:latin typeface="Consolas" panose="020B0609020204030204" pitchFamily="49" charset="0"/>
              </a:rPr>
              <a:t>integrity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DF5000"/>
                </a:solidFill>
                <a:latin typeface="Consolas" panose="020B0609020204030204" pitchFamily="49" charset="0"/>
              </a:rPr>
              <a:t>"sha512-xodZBNTC5n17Xt2atTPuE1HxjVMSvLVW9ocqUKLsCC5CXdbqCmblAshOMAS6/</a:t>
            </a:r>
            <a:r>
              <a:rPr lang="en-US" sz="1600" dirty="0" err="1">
                <a:solidFill>
                  <a:srgbClr val="DF5000"/>
                </a:solidFill>
                <a:latin typeface="Consolas" panose="020B0609020204030204" pitchFamily="49" charset="0"/>
              </a:rPr>
              <a:t>keqq</a:t>
            </a:r>
            <a:r>
              <a:rPr lang="en-US" sz="1600" dirty="0">
                <a:solidFill>
                  <a:srgbClr val="DF5000"/>
                </a:solidFill>
                <a:latin typeface="Consolas" panose="020B0609020204030204" pitchFamily="49" charset="0"/>
              </a:rPr>
              <a:t>/sMZMZ19scR4PsZChSR7A=="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795DA3"/>
                </a:solidFill>
                <a:latin typeface="Consolas" panose="020B0609020204030204" pitchFamily="49" charset="0"/>
              </a:rPr>
              <a:t>crossorigin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DF5000"/>
                </a:solidFill>
                <a:latin typeface="Consolas" panose="020B0609020204030204" pitchFamily="49" charset="0"/>
              </a:rPr>
              <a:t>""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/&gt;</a:t>
            </a:r>
            <a:endParaRPr lang="en-US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B7A5BEC-1ADE-C44D-8E54-7AF0325F8243}"/>
              </a:ext>
            </a:extLst>
          </p:cNvPr>
          <p:cNvSpPr/>
          <p:nvPr/>
        </p:nvSpPr>
        <p:spPr>
          <a:xfrm>
            <a:off x="448817" y="2887206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Include Leaflet JavaScript file </a:t>
            </a:r>
            <a:r>
              <a:rPr lang="en-US" b="1" dirty="0"/>
              <a:t>after</a:t>
            </a:r>
            <a:r>
              <a:rPr lang="en-US" dirty="0"/>
              <a:t> Leaflet’s CSS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0FDD090-BB98-344F-A5BB-E1C93259A3C4}"/>
              </a:ext>
            </a:extLst>
          </p:cNvPr>
          <p:cNvSpPr/>
          <p:nvPr/>
        </p:nvSpPr>
        <p:spPr>
          <a:xfrm>
            <a:off x="448817" y="3216853"/>
            <a:ext cx="8531410" cy="100957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63A35C"/>
                </a:solidFill>
                <a:latin typeface="Consolas" panose="020B0609020204030204" pitchFamily="49" charset="0"/>
              </a:rPr>
              <a:t>script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795DA3"/>
                </a:solidFill>
                <a:latin typeface="Consolas" panose="020B0609020204030204" pitchFamily="49" charset="0"/>
              </a:rPr>
              <a:t>src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"https://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unpkg.com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/leaflet@1.7.1/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dist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/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leaflet.js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5DA3"/>
                </a:solidFill>
                <a:latin typeface="Consolas" panose="020B0609020204030204" pitchFamily="49" charset="0"/>
              </a:rPr>
              <a:t>integrity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"sha512-XQoYMqMTK8LvdxXYG3nZ448hOEQiglfqkJs1NOQV44cWnUrBc8PkAOcXy20w0vlaXaVUearIOBhiXZ5V3ynxwA=="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795DA3"/>
                </a:solidFill>
                <a:latin typeface="Consolas" panose="020B0609020204030204" pitchFamily="49" charset="0"/>
              </a:rPr>
              <a:t>crossorigin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""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&gt;&lt;/</a:t>
            </a:r>
            <a:r>
              <a:rPr lang="en-US" sz="1400" dirty="0">
                <a:solidFill>
                  <a:srgbClr val="63A35C"/>
                </a:solidFill>
                <a:latin typeface="Consolas" panose="020B0609020204030204" pitchFamily="49" charset="0"/>
              </a:rPr>
              <a:t>script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&gt;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0CD16F7-1763-CB4F-A447-2FB8022E0F88}"/>
              </a:ext>
            </a:extLst>
          </p:cNvPr>
          <p:cNvSpPr/>
          <p:nvPr/>
        </p:nvSpPr>
        <p:spPr>
          <a:xfrm>
            <a:off x="448817" y="4424150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Put a div element with a certain id where you want your map to be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950D5CE-19B1-3F45-B66A-2D6A603EDB57}"/>
              </a:ext>
            </a:extLst>
          </p:cNvPr>
          <p:cNvSpPr/>
          <p:nvPr/>
        </p:nvSpPr>
        <p:spPr>
          <a:xfrm>
            <a:off x="448817" y="4753798"/>
            <a:ext cx="8531410" cy="3002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63A35C"/>
                </a:solidFill>
                <a:latin typeface="Consolas" panose="020B0609020204030204" pitchFamily="49" charset="0"/>
              </a:rPr>
              <a:t>div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795DA3"/>
                </a:solidFill>
                <a:latin typeface="Consolas" panose="020B0609020204030204" pitchFamily="49" charset="0"/>
              </a:rPr>
              <a:t>id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"map"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&gt;&lt;/</a:t>
            </a:r>
            <a:r>
              <a:rPr lang="en-US" sz="1400" dirty="0">
                <a:solidFill>
                  <a:srgbClr val="63A35C"/>
                </a:solidFill>
                <a:latin typeface="Consolas" panose="020B0609020204030204" pitchFamily="49" charset="0"/>
              </a:rPr>
              <a:t>div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&gt;</a:t>
            </a:r>
            <a:endParaRPr lang="en-US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208F143-C7AA-F242-BF50-D24F7340FCDD}"/>
              </a:ext>
            </a:extLst>
          </p:cNvPr>
          <p:cNvSpPr/>
          <p:nvPr/>
        </p:nvSpPr>
        <p:spPr>
          <a:xfrm>
            <a:off x="448817" y="5278547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Make sure the map container has a defined height in CSS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6FFDAC48-7CCB-0D41-949E-A1FBDC3520EB}"/>
              </a:ext>
            </a:extLst>
          </p:cNvPr>
          <p:cNvSpPr/>
          <p:nvPr/>
        </p:nvSpPr>
        <p:spPr>
          <a:xfrm>
            <a:off x="448817" y="5608194"/>
            <a:ext cx="8531410" cy="3002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795DA3"/>
                </a:solidFill>
                <a:latin typeface="Consolas" panose="020B0609020204030204" pitchFamily="49" charset="0"/>
              </a:rPr>
              <a:t>#map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 { </a:t>
            </a:r>
            <a:r>
              <a:rPr lang="en-US" sz="1400" dirty="0">
                <a:solidFill>
                  <a:srgbClr val="0086B3"/>
                </a:solidFill>
                <a:latin typeface="Consolas" panose="020B0609020204030204" pitchFamily="49" charset="0"/>
              </a:rPr>
              <a:t>height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0086B3"/>
                </a:solidFill>
                <a:latin typeface="Consolas" panose="020B0609020204030204" pitchFamily="49" charset="0"/>
              </a:rPr>
              <a:t>180px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; 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15038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166DB9-2668-9B45-A9C2-3E5621E3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Leaflet-Quick Start-2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49F3525-B969-A74E-A76F-EFEAC5768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13</a:t>
            </a:fld>
            <a:endParaRPr lang="uk-U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D9B515E-BDE4-9D4E-ACC5-8174E376E889}"/>
              </a:ext>
            </a:extLst>
          </p:cNvPr>
          <p:cNvSpPr/>
          <p:nvPr/>
        </p:nvSpPr>
        <p:spPr>
          <a:xfrm>
            <a:off x="448817" y="1446663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Initialize the map with a chosen geographical coordinates and a zoom level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E905702-2F3C-0848-9C83-CE957851B3E8}"/>
              </a:ext>
            </a:extLst>
          </p:cNvPr>
          <p:cNvSpPr/>
          <p:nvPr/>
        </p:nvSpPr>
        <p:spPr>
          <a:xfrm>
            <a:off x="448817" y="1776311"/>
            <a:ext cx="8531410" cy="4209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A71D5D"/>
                </a:solidFill>
                <a:latin typeface="Consolas" panose="020B0609020204030204" pitchFamily="49" charset="0"/>
              </a:rPr>
              <a:t>var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 map = </a:t>
            </a:r>
            <a:r>
              <a:rPr lang="en-US" sz="1600" dirty="0" err="1">
                <a:solidFill>
                  <a:srgbClr val="333333"/>
                </a:solidFill>
                <a:latin typeface="Consolas" panose="020B0609020204030204" pitchFamily="49" charset="0"/>
              </a:rPr>
              <a:t>L.map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DF5000"/>
                </a:solidFill>
                <a:latin typeface="Consolas" panose="020B0609020204030204" pitchFamily="49" charset="0"/>
              </a:rPr>
              <a:t>'map'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).</a:t>
            </a:r>
            <a:r>
              <a:rPr lang="en-US" sz="1600" dirty="0" err="1">
                <a:solidFill>
                  <a:srgbClr val="333333"/>
                </a:solidFill>
                <a:latin typeface="Consolas" panose="020B0609020204030204" pitchFamily="49" charset="0"/>
              </a:rPr>
              <a:t>setView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([</a:t>
            </a:r>
            <a:r>
              <a:rPr lang="en-US" sz="1600" dirty="0">
                <a:solidFill>
                  <a:srgbClr val="0086B3"/>
                </a:solidFill>
                <a:latin typeface="Consolas" panose="020B0609020204030204" pitchFamily="49" charset="0"/>
              </a:rPr>
              <a:t>43.0125, -83.6875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], </a:t>
            </a:r>
            <a:r>
              <a:rPr lang="en-US" sz="1600" dirty="0">
                <a:solidFill>
                  <a:srgbClr val="0086B3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333333"/>
                </a:solidFill>
                <a:latin typeface="Consolas" panose="020B0609020204030204" pitchFamily="49" charset="0"/>
              </a:rPr>
              <a:t>);</a:t>
            </a:r>
            <a:endParaRPr lang="en-US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B7A5BEC-1ADE-C44D-8E54-7AF0325F8243}"/>
              </a:ext>
            </a:extLst>
          </p:cNvPr>
          <p:cNvSpPr/>
          <p:nvPr/>
        </p:nvSpPr>
        <p:spPr>
          <a:xfrm>
            <a:off x="448817" y="2887206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Add a tile layer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0FDD090-BB98-344F-A5BB-E1C93259A3C4}"/>
              </a:ext>
            </a:extLst>
          </p:cNvPr>
          <p:cNvSpPr/>
          <p:nvPr/>
        </p:nvSpPr>
        <p:spPr>
          <a:xfrm>
            <a:off x="448817" y="3216853"/>
            <a:ext cx="8531410" cy="16553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err="1">
                <a:solidFill>
                  <a:srgbClr val="333333"/>
                </a:solidFill>
                <a:latin typeface="Consolas" panose="020B0609020204030204" pitchFamily="49" charset="0"/>
              </a:rPr>
              <a:t>L.tileLayer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'https://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api.mapbox.com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/styles/v1/{id}/tiles/{z}/{x}/{y}?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access_token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={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accessToken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}'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, { attribution: 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'Map data &amp;copy; &lt;a 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href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="https://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www.openstreetmap.org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/copyright"&gt;OpenStreetMap&lt;/a&gt; contributors, Imagery © &lt;a 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href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="https://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www.mapbox.com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/"&gt;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Mapbox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&lt;/a&gt;'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333333"/>
                </a:solidFill>
                <a:latin typeface="Consolas" panose="020B0609020204030204" pitchFamily="49" charset="0"/>
              </a:rPr>
              <a:t>maxZoom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0086B3"/>
                </a:solidFill>
                <a:latin typeface="Consolas" panose="020B0609020204030204" pitchFamily="49" charset="0"/>
              </a:rPr>
              <a:t>18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, id: 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'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mapbox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/streets-v11'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333333"/>
                </a:solidFill>
                <a:latin typeface="Consolas" panose="020B0609020204030204" pitchFamily="49" charset="0"/>
              </a:rPr>
              <a:t>tileSize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0086B3"/>
                </a:solidFill>
                <a:latin typeface="Consolas" panose="020B0609020204030204" pitchFamily="49" charset="0"/>
              </a:rPr>
              <a:t>512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333333"/>
                </a:solidFill>
                <a:latin typeface="Consolas" panose="020B0609020204030204" pitchFamily="49" charset="0"/>
              </a:rPr>
              <a:t>zoomOffset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: -</a:t>
            </a:r>
            <a:r>
              <a:rPr lang="en-US" sz="1400" dirty="0">
                <a:solidFill>
                  <a:srgbClr val="0086B3"/>
                </a:solidFill>
                <a:latin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333333"/>
                </a:solidFill>
                <a:latin typeface="Consolas" panose="020B0609020204030204" pitchFamily="49" charset="0"/>
              </a:rPr>
              <a:t>accessToken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'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your.mapbox.access.token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'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 }).</a:t>
            </a:r>
            <a:r>
              <a:rPr lang="en-US" sz="1400" dirty="0" err="1">
                <a:solidFill>
                  <a:srgbClr val="333333"/>
                </a:solidFill>
                <a:latin typeface="Consolas" panose="020B0609020204030204" pitchFamily="49" charset="0"/>
              </a:rPr>
              <a:t>addTo</a:t>
            </a:r>
            <a:r>
              <a:rPr lang="en-US" sz="1400" dirty="0">
                <a:solidFill>
                  <a:srgbClr val="333333"/>
                </a:solidFill>
                <a:latin typeface="Consolas" panose="020B0609020204030204" pitchFamily="49" charset="0"/>
              </a:rPr>
              <a:t>(map);</a:t>
            </a:r>
            <a:endParaRPr lang="en-US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208F143-C7AA-F242-BF50-D24F7340FCDD}"/>
              </a:ext>
            </a:extLst>
          </p:cNvPr>
          <p:cNvSpPr/>
          <p:nvPr/>
        </p:nvSpPr>
        <p:spPr>
          <a:xfrm>
            <a:off x="448817" y="5278547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You can use the following access token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6FFDAC48-7CCB-0D41-949E-A1FBDC3520EB}"/>
              </a:ext>
            </a:extLst>
          </p:cNvPr>
          <p:cNvSpPr/>
          <p:nvPr/>
        </p:nvSpPr>
        <p:spPr>
          <a:xfrm>
            <a:off x="448817" y="5608194"/>
            <a:ext cx="8531410" cy="58475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00" dirty="0">
                <a:solidFill>
                  <a:srgbClr val="DF5000"/>
                </a:solidFill>
                <a:latin typeface="Consolas" panose="020B0609020204030204" pitchFamily="49" charset="0"/>
              </a:rPr>
              <a:t>pk.eyJ1IjoibWFwYm94IiwiYSI6ImNpejY4NXVycTA2emYycXBndHRqcmZ3N3gifQ.rJcFIG214AriISLbB6B5aw</a:t>
            </a:r>
          </a:p>
        </p:txBody>
      </p:sp>
    </p:spTree>
    <p:extLst>
      <p:ext uri="{BB962C8B-B14F-4D97-AF65-F5344CB8AC3E}">
        <p14:creationId xmlns:p14="http://schemas.microsoft.com/office/powerpoint/2010/main" val="3959649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166DB9-2668-9B45-A9C2-3E5621E3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</a:t>
            </a:r>
            <a:r>
              <a:rPr lang="en-US" dirty="0"/>
              <a:t>-</a:t>
            </a:r>
            <a:r>
              <a:rPr lang="en-US" dirty="0" err="1"/>
              <a:t>Choropleth</a:t>
            </a:r>
            <a:r>
              <a:rPr lang="en-US" dirty="0"/>
              <a:t> </a:t>
            </a:r>
            <a:r>
              <a:rPr lang="en-US" dirty="0" smtClean="0"/>
              <a:t>Example-1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49F3525-B969-A74E-A76F-EFEAC5768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14</a:t>
            </a:fld>
            <a:endParaRPr lang="uk-U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D9B515E-BDE4-9D4E-ACC5-8174E376E889}"/>
              </a:ext>
            </a:extLst>
          </p:cNvPr>
          <p:cNvSpPr/>
          <p:nvPr/>
        </p:nvSpPr>
        <p:spPr>
          <a:xfrm>
            <a:off x="448817" y="1446663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Get a </a:t>
            </a:r>
            <a:r>
              <a:rPr lang="en-US" dirty="0" smtClean="0">
                <a:hlinkClick r:id="rId3"/>
              </a:rPr>
              <a:t>GeoJson content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E905702-2F3C-0848-9C83-CE957851B3E8}"/>
              </a:ext>
            </a:extLst>
          </p:cNvPr>
          <p:cNvSpPr/>
          <p:nvPr/>
        </p:nvSpPr>
        <p:spPr>
          <a:xfrm>
            <a:off x="448817" y="1776310"/>
            <a:ext cx="8531410" cy="64223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&lt;script type="text/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javascript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" 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src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="https://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leafletjs.com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/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SlavaUkraini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/examples/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choropleth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/us-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states.js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"&gt;&lt;/script&gt;</a:t>
            </a:r>
            <a:endParaRPr lang="en-US" sz="15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B7A5BEC-1ADE-C44D-8E54-7AF0325F8243}"/>
              </a:ext>
            </a:extLst>
          </p:cNvPr>
          <p:cNvSpPr/>
          <p:nvPr/>
        </p:nvSpPr>
        <p:spPr>
          <a:xfrm>
            <a:off x="448817" y="2766262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Getting color </a:t>
            </a:r>
            <a:r>
              <a:rPr lang="en-US" dirty="0"/>
              <a:t>depending on population density </a:t>
            </a:r>
            <a:r>
              <a:rPr lang="en-US" dirty="0" smtClean="0"/>
              <a:t>value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0FDD090-BB98-344F-A5BB-E1C93259A3C4}"/>
              </a:ext>
            </a:extLst>
          </p:cNvPr>
          <p:cNvSpPr/>
          <p:nvPr/>
        </p:nvSpPr>
        <p:spPr>
          <a:xfrm>
            <a:off x="448817" y="3095908"/>
            <a:ext cx="8531410" cy="206169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	function </a:t>
            </a:r>
            <a:r>
              <a:rPr lang="en-US" sz="1400" dirty="0" err="1" smtClean="0">
                <a:solidFill>
                  <a:srgbClr val="DF5000"/>
                </a:solidFill>
                <a:latin typeface="Consolas" panose="020B0609020204030204" pitchFamily="49" charset="0"/>
              </a:rPr>
              <a:t>getColor</a:t>
            </a:r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(d) {</a:t>
            </a:r>
          </a:p>
          <a:p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		return d &gt; 1000 ? '#800026' :</a:t>
            </a:r>
          </a:p>
          <a:p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			d &gt; 500  ? '#BD0026' :</a:t>
            </a:r>
          </a:p>
          <a:p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			d &gt; 200  ? '#E31A1C' :</a:t>
            </a:r>
          </a:p>
          <a:p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			d &gt; 100  ? '#FC4E2A' :</a:t>
            </a:r>
          </a:p>
          <a:p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			d &gt; 50   ? '#FD8D3C' :</a:t>
            </a:r>
          </a:p>
          <a:p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			d &gt; 20   ? '#FEB24C' :</a:t>
            </a:r>
          </a:p>
          <a:p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			d &gt; 10   ? '#FED976' : '#FFEDA0';</a:t>
            </a:r>
          </a:p>
          <a:p>
            <a:r>
              <a:rPr lang="en-US" sz="1400" dirty="0" smtClean="0">
                <a:solidFill>
                  <a:srgbClr val="DF5000"/>
                </a:solidFill>
                <a:latin typeface="Consolas" panose="020B0609020204030204" pitchFamily="49" charset="0"/>
              </a:rPr>
              <a:t>	}</a:t>
            </a:r>
            <a:endParaRPr lang="en-US" sz="1400" dirty="0">
              <a:solidFill>
                <a:srgbClr val="DF5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532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166DB9-2668-9B45-A9C2-3E5621E3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</a:t>
            </a:r>
            <a:r>
              <a:rPr lang="en-US" dirty="0"/>
              <a:t>-</a:t>
            </a:r>
            <a:r>
              <a:rPr lang="en-US" dirty="0" err="1"/>
              <a:t>Choropleth</a:t>
            </a:r>
            <a:r>
              <a:rPr lang="en-US" dirty="0"/>
              <a:t> </a:t>
            </a:r>
            <a:r>
              <a:rPr lang="en-US" dirty="0" smtClean="0"/>
              <a:t>Example-I1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49F3525-B969-A74E-A76F-EFEAC5768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15</a:t>
            </a:fld>
            <a:endParaRPr lang="uk-U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D9B515E-BDE4-9D4E-ACC5-8174E376E889}"/>
              </a:ext>
            </a:extLst>
          </p:cNvPr>
          <p:cNvSpPr/>
          <p:nvPr/>
        </p:nvSpPr>
        <p:spPr>
          <a:xfrm>
            <a:off x="448817" y="1446663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Setting style and filling with colors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E905702-2F3C-0848-9C83-CE957851B3E8}"/>
              </a:ext>
            </a:extLst>
          </p:cNvPr>
          <p:cNvSpPr/>
          <p:nvPr/>
        </p:nvSpPr>
        <p:spPr>
          <a:xfrm>
            <a:off x="448817" y="1776310"/>
            <a:ext cx="8531410" cy="224513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dirty="0" smtClean="0">
                <a:solidFill>
                  <a:srgbClr val="A71D5D"/>
                </a:solidFill>
                <a:latin typeface="Consolas" panose="020B0609020204030204" pitchFamily="49" charset="0"/>
              </a:rPr>
              <a:t>function 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style(feature) {</a:t>
            </a:r>
          </a:p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		return {</a:t>
            </a:r>
          </a:p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			weight: 2,</a:t>
            </a:r>
          </a:p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			opacity: 1,</a:t>
            </a:r>
          </a:p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			color: 'white',</a:t>
            </a:r>
          </a:p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			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dashArray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: '3',</a:t>
            </a:r>
          </a:p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			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fillOpacity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: 0.7,</a:t>
            </a:r>
          </a:p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			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fillColor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: 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getColor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A71D5D"/>
                </a:solidFill>
                <a:latin typeface="Consolas" panose="020B0609020204030204" pitchFamily="49" charset="0"/>
              </a:rPr>
              <a:t>feature.properties.density</a:t>
            </a:r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		};</a:t>
            </a:r>
          </a:p>
          <a:p>
            <a:r>
              <a:rPr lang="en-US" sz="1500" dirty="0">
                <a:solidFill>
                  <a:srgbClr val="A71D5D"/>
                </a:solidFill>
                <a:latin typeface="Consolas" panose="020B0609020204030204" pitchFamily="49" charset="0"/>
              </a:rPr>
              <a:t>	}</a:t>
            </a:r>
            <a:endParaRPr lang="en-US" sz="15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B7A5BEC-1ADE-C44D-8E54-7AF0325F8243}"/>
              </a:ext>
            </a:extLst>
          </p:cNvPr>
          <p:cNvSpPr/>
          <p:nvPr/>
        </p:nvSpPr>
        <p:spPr>
          <a:xfrm>
            <a:off x="448817" y="4157118"/>
            <a:ext cx="8531410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Now adding the GeoJson data to the map with the desired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0FDD090-BB98-344F-A5BB-E1C93259A3C4}"/>
              </a:ext>
            </a:extLst>
          </p:cNvPr>
          <p:cNvSpPr/>
          <p:nvPr/>
        </p:nvSpPr>
        <p:spPr>
          <a:xfrm>
            <a:off x="448817" y="4486764"/>
            <a:ext cx="8531410" cy="206169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var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geojson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L.geoJson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statesData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, {</a:t>
            </a:r>
          </a:p>
          <a:p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		style: style,</a:t>
            </a:r>
          </a:p>
          <a:p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	}).</a:t>
            </a:r>
            <a:r>
              <a:rPr lang="en-US" sz="1400" dirty="0" err="1">
                <a:solidFill>
                  <a:srgbClr val="DF5000"/>
                </a:solidFill>
                <a:latin typeface="Consolas" panose="020B0609020204030204" pitchFamily="49" charset="0"/>
              </a:rPr>
              <a:t>addTo</a:t>
            </a:r>
            <a:r>
              <a:rPr lang="en-US" sz="1400" dirty="0">
                <a:solidFill>
                  <a:srgbClr val="DF5000"/>
                </a:solidFill>
                <a:latin typeface="Consolas" panose="020B0609020204030204" pitchFamily="49" charset="0"/>
              </a:rPr>
              <a:t>(map);</a:t>
            </a:r>
          </a:p>
        </p:txBody>
      </p:sp>
    </p:spTree>
    <p:extLst>
      <p:ext uri="{BB962C8B-B14F-4D97-AF65-F5344CB8AC3E}">
        <p14:creationId xmlns:p14="http://schemas.microsoft.com/office/powerpoint/2010/main" val="3494945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53D7A1-1133-4C77-B759-1F40FEB94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Assignment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8F2D29C-FCE9-4CD7-9350-ECD0D3B3BA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go to ArcGIS online</a:t>
            </a:r>
          </a:p>
          <a:p>
            <a:r>
              <a:rPr lang="en-US" dirty="0"/>
              <a:t>Add National Geographic Style Map as a base map.</a:t>
            </a:r>
          </a:p>
          <a:p>
            <a:r>
              <a:rPr lang="en-US" dirty="0"/>
              <a:t>Add </a:t>
            </a:r>
            <a:r>
              <a:rPr lang="en-US" dirty="0">
                <a:solidFill>
                  <a:schemeClr val="accent2"/>
                </a:solidFill>
              </a:rPr>
              <a:t>wind_shiloh.csv </a:t>
            </a:r>
            <a:r>
              <a:rPr lang="en-US" dirty="0">
                <a:solidFill>
                  <a:schemeClr val="bg2"/>
                </a:solidFill>
              </a:rPr>
              <a:t>from the DATA folder as another layer.</a:t>
            </a:r>
          </a:p>
          <a:p>
            <a:r>
              <a:rPr lang="en-US" dirty="0">
                <a:solidFill>
                  <a:schemeClr val="bg2"/>
                </a:solidFill>
              </a:rPr>
              <a:t>Choose </a:t>
            </a:r>
            <a:r>
              <a:rPr lang="en-US" dirty="0" err="1">
                <a:solidFill>
                  <a:schemeClr val="bg2"/>
                </a:solidFill>
              </a:rPr>
              <a:t>year_range</a:t>
            </a:r>
            <a:r>
              <a:rPr lang="en-US" dirty="0">
                <a:solidFill>
                  <a:schemeClr val="bg2"/>
                </a:solidFill>
              </a:rPr>
              <a:t> attribute to present the wind turbines.</a:t>
            </a:r>
          </a:p>
          <a:p>
            <a:r>
              <a:rPr lang="en-US" dirty="0">
                <a:solidFill>
                  <a:schemeClr val="bg2"/>
                </a:solidFill>
              </a:rPr>
              <a:t>Publish it as a web app and submit your URL as a response to this assignment.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86CDC1C-7DC2-43E4-943C-04CCD2305D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16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4432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Visualization-Tools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43200"/>
            <a:ext cx="8686799" cy="4391281"/>
          </a:xfrm>
        </p:spPr>
        <p:txBody>
          <a:bodyPr/>
          <a:lstStyle/>
          <a:p>
            <a:r>
              <a:rPr lang="en-US" sz="3200" dirty="0" err="1">
                <a:solidFill>
                  <a:srgbClr val="1F497D"/>
                </a:solidFill>
              </a:rPr>
              <a:t>ggplot</a:t>
            </a:r>
            <a:r>
              <a:rPr lang="en-US" sz="3200" dirty="0">
                <a:solidFill>
                  <a:srgbClr val="1F497D"/>
                </a:solidFill>
              </a:rPr>
              <a:t> (functions in addition to </a:t>
            </a:r>
            <a:r>
              <a:rPr lang="en-US" sz="3200" dirty="0" err="1">
                <a:solidFill>
                  <a:srgbClr val="1F497D"/>
                </a:solidFill>
              </a:rPr>
              <a:t>geom_polygon</a:t>
            </a:r>
            <a:r>
              <a:rPr lang="en-US" sz="3200" dirty="0">
                <a:solidFill>
                  <a:srgbClr val="1F497D"/>
                </a:solidFill>
              </a:rPr>
              <a:t>( )) </a:t>
            </a:r>
          </a:p>
          <a:p>
            <a:endParaRPr lang="en-US" sz="3200" dirty="0">
              <a:solidFill>
                <a:srgbClr val="1F497D"/>
              </a:solidFill>
              <a:hlinkClick r:id="rId3"/>
            </a:endParaRPr>
          </a:p>
          <a:p>
            <a:endParaRPr lang="en-US" sz="3200" dirty="0">
              <a:solidFill>
                <a:srgbClr val="1F497D"/>
              </a:solidFill>
              <a:hlinkClick r:id="rId3"/>
            </a:endParaRPr>
          </a:p>
          <a:p>
            <a:endParaRPr lang="en-US" sz="3200" dirty="0">
              <a:solidFill>
                <a:srgbClr val="1F497D"/>
              </a:solidFill>
              <a:hlinkClick r:id="rId3"/>
            </a:endParaRPr>
          </a:p>
          <a:p>
            <a:r>
              <a:rPr lang="en-US" sz="3200" dirty="0">
                <a:solidFill>
                  <a:srgbClr val="1F497D"/>
                </a:solidFill>
                <a:hlinkClick r:id="rId3"/>
              </a:rPr>
              <a:t>ArcGIS</a:t>
            </a:r>
            <a:endParaRPr lang="en-US" sz="3200" dirty="0">
              <a:solidFill>
                <a:srgbClr val="1F497D"/>
              </a:solidFill>
            </a:endParaRPr>
          </a:p>
          <a:p>
            <a:endParaRPr lang="en-US" sz="3200" dirty="0">
              <a:solidFill>
                <a:srgbClr val="1F497D"/>
              </a:solidFill>
              <a:hlinkClick r:id="rId4"/>
            </a:endParaRPr>
          </a:p>
          <a:p>
            <a:endParaRPr lang="en-US" sz="3200" dirty="0">
              <a:solidFill>
                <a:srgbClr val="1F497D"/>
              </a:solidFill>
              <a:hlinkClick r:id="rId4"/>
            </a:endParaRPr>
          </a:p>
          <a:p>
            <a:r>
              <a:rPr lang="en-US" sz="3200" dirty="0">
                <a:solidFill>
                  <a:srgbClr val="1F497D"/>
                </a:solidFill>
                <a:hlinkClick r:id="rId4"/>
              </a:rPr>
              <a:t>Leaflet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2</a:t>
            </a:fld>
            <a:endParaRPr lang="uk-UA" dirty="0"/>
          </a:p>
        </p:txBody>
      </p:sp>
      <p:pic>
        <p:nvPicPr>
          <p:cNvPr id="8" name="Picture 2" descr="ArcGIS Online | Web GIS Mapping Software for Everyone">
            <a:extLst>
              <a:ext uri="{FF2B5EF4-FFF2-40B4-BE49-F238E27FC236}">
                <a16:creationId xmlns:a16="http://schemas.microsoft.com/office/drawing/2014/main" xmlns="" id="{B1CF3A3D-52A6-D64E-A293-6CC74D4E0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4104" y="3851591"/>
            <a:ext cx="1593498" cy="159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Leaflet">
            <a:extLst>
              <a:ext uri="{FF2B5EF4-FFF2-40B4-BE49-F238E27FC236}">
                <a16:creationId xmlns:a16="http://schemas.microsoft.com/office/drawing/2014/main" xmlns="" id="{F641D891-3024-C547-8562-BE9F4771C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8208" y="5524333"/>
            <a:ext cx="4169859" cy="1105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xmlns="" id="{FA56EAAE-436E-2442-AB7C-E301BCC19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344" y="2117760"/>
            <a:ext cx="1460264" cy="169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7136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ADAE8E-6271-C740-8205-4F2AF368E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166578B-23A7-474C-8DD0-86E8EE9DC6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Underlying principle and syntax under ggplot2 to create maps and non-spatial figures are very similar.</a:t>
            </a:r>
          </a:p>
          <a:p>
            <a:r>
              <a:rPr lang="en-US" dirty="0"/>
              <a:t>The only major difference between them is the choice of </a:t>
            </a:r>
            <a:r>
              <a:rPr lang="en-US" dirty="0" err="1"/>
              <a:t>geom</a:t>
            </a:r>
            <a:r>
              <a:rPr lang="en-US" dirty="0"/>
              <a:t>_*() types: </a:t>
            </a:r>
          </a:p>
          <a:p>
            <a:pPr lvl="1"/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geom_polygon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() </a:t>
            </a:r>
            <a:r>
              <a:rPr lang="en-US" dirty="0"/>
              <a:t>similar to paths, the start and end points are connected and the inside is </a:t>
            </a:r>
            <a:r>
              <a:rPr lang="en-US" dirty="0" err="1"/>
              <a:t>coloured</a:t>
            </a:r>
            <a:r>
              <a:rPr lang="en-US" dirty="0"/>
              <a:t> by fill</a:t>
            </a:r>
          </a:p>
          <a:p>
            <a:pPr lvl="1"/>
            <a:r>
              <a:rPr lang="en-US" dirty="0" err="1"/>
              <a:t>geom_sf</a:t>
            </a:r>
            <a:r>
              <a:rPr lang="en-US" dirty="0"/>
              <a:t>() for sf (vector) objects</a:t>
            </a:r>
          </a:p>
          <a:p>
            <a:pPr lvl="1"/>
            <a:r>
              <a:rPr lang="en-US" dirty="0" err="1"/>
              <a:t>geom_raster</a:t>
            </a:r>
            <a:r>
              <a:rPr lang="en-US" dirty="0"/>
              <a:t>() for raster data</a:t>
            </a:r>
          </a:p>
          <a:p>
            <a:pPr lvl="1"/>
            <a:r>
              <a:rPr lang="en-US" dirty="0" err="1"/>
              <a:t>geom_stars</a:t>
            </a:r>
            <a:r>
              <a:rPr lang="en-US" dirty="0"/>
              <a:t>() for stars (both vector and raster) object</a:t>
            </a:r>
          </a:p>
          <a:p>
            <a:pPr marL="177778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4168EA2-F7A1-F042-9E29-9D6895F80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3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393103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74FFCE-F105-6C47-B619-E730A463B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5E5DCE-F372-6646-977B-00286A8669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geom_sf</a:t>
            </a:r>
            <a:r>
              <a:rPr lang="en-US" dirty="0"/>
              <a:t>() allows for visualizing sf objects.</a:t>
            </a:r>
          </a:p>
          <a:p>
            <a:r>
              <a:rPr lang="en-US" dirty="0" err="1"/>
              <a:t>geom_sf</a:t>
            </a:r>
            <a:r>
              <a:rPr lang="en-US" dirty="0"/>
              <a:t>() automatically detects the geometry type of spatial objects stored in sf &amp; draw maps accordingly</a:t>
            </a:r>
          </a:p>
          <a:p>
            <a:pPr lvl="1"/>
            <a:r>
              <a:rPr lang="en-US" dirty="0"/>
              <a:t>The following codes create maps of Kansas wells (points), Kansas counties (polygons), and railroads in Kansas (lines):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A436169-D962-0449-B5A5-6610B5D124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7631CCC-BA40-BA4D-BC05-CA5D9D027EC9}"/>
              </a:ext>
            </a:extLst>
          </p:cNvPr>
          <p:cNvSpPr/>
          <p:nvPr/>
        </p:nvSpPr>
        <p:spPr>
          <a:xfrm>
            <a:off x="996287" y="4176215"/>
            <a:ext cx="7301552" cy="185826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g_wells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 &lt;- </a:t>
            </a:r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ggplot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(data = </a:t>
            </a:r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gw_KS_sf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) + </a:t>
            </a:r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geom_sf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() </a:t>
            </a:r>
          </a:p>
          <a:p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g_county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 &lt;- </a:t>
            </a:r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ggplot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(data = </a:t>
            </a:r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KS_county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) + </a:t>
            </a:r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geom_sf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()</a:t>
            </a:r>
          </a:p>
          <a:p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g_rail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 &lt;- </a:t>
            </a:r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ggplot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(data = </a:t>
            </a:r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KS_railroads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) + </a:t>
            </a:r>
            <a:r>
              <a:rPr lang="en-US" dirty="0" err="1">
                <a:solidFill>
                  <a:schemeClr val="tx1"/>
                </a:solidFill>
                <a:latin typeface="Andale Mono" panose="020B0509000000000004" pitchFamily="49" charset="0"/>
              </a:rPr>
              <a:t>geom_sf</a:t>
            </a:r>
            <a:r>
              <a:rPr lang="en-US" dirty="0">
                <a:solidFill>
                  <a:schemeClr val="tx1"/>
                </a:solidFill>
                <a:latin typeface="Andale Mono" panose="020B0509000000000004" pitchFamily="49" charset="0"/>
              </a:rPr>
              <a:t>()</a:t>
            </a:r>
          </a:p>
          <a:p>
            <a:endParaRPr lang="en-US" dirty="0">
              <a:solidFill>
                <a:schemeClr val="tx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291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E77F70-2E2D-4BF5-BCDA-D9CE92AD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 (Online)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3F9AC96-7D94-414B-8D74-6486911DBF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Cloud-based software to create and share interactive web maps.</a:t>
            </a:r>
          </a:p>
          <a:p>
            <a:r>
              <a:rPr lang="en-US" dirty="0"/>
              <a:t>You can:</a:t>
            </a:r>
          </a:p>
          <a:p>
            <a:pPr lvl="1"/>
            <a:r>
              <a:rPr lang="en-US" dirty="0"/>
              <a:t>Make maps –of course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pPr lvl="1"/>
            <a:r>
              <a:rPr lang="en-US" dirty="0"/>
              <a:t>Share maps and apps</a:t>
            </a:r>
          </a:p>
          <a:p>
            <a:pPr lvl="1"/>
            <a:r>
              <a:rPr lang="en-US" dirty="0"/>
              <a:t>Collaborate</a:t>
            </a:r>
          </a:p>
          <a:p>
            <a:pPr lvl="1"/>
            <a:r>
              <a:rPr lang="en-US" dirty="0"/>
              <a:t>Analyze data</a:t>
            </a:r>
          </a:p>
          <a:p>
            <a:pPr lvl="1"/>
            <a:r>
              <a:rPr lang="en-US" dirty="0"/>
              <a:t>Work with your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F8C6D45-E66C-473E-AA2A-D47C943F86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5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5098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70C59F-4AC0-4420-8425-DDBE258D1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ArcGIS-Quick Start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CB227A1-6C61-461A-A258-99A2121F6A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 “</a:t>
            </a:r>
            <a:r>
              <a:rPr lang="en-US" dirty="0" err="1"/>
              <a:t>umich</a:t>
            </a:r>
            <a:r>
              <a:rPr lang="en-US" dirty="0"/>
              <a:t>” on the </a:t>
            </a:r>
            <a:r>
              <a:rPr lang="en-US" dirty="0">
                <a:hlinkClick r:id="rId3"/>
              </a:rPr>
              <a:t>login page</a:t>
            </a:r>
            <a:r>
              <a:rPr lang="en-US" dirty="0"/>
              <a:t> and select 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69DDA85-CFD5-40CB-83C0-D9B407192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6</a:t>
            </a:fld>
            <a:endParaRPr lang="uk-U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D0AC657-ED9C-415A-A505-B69C75152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185" y="2421731"/>
            <a:ext cx="3684347" cy="42129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4A50C18-9382-4454-A948-5B41AB6F48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1605" y="3286124"/>
            <a:ext cx="4870967" cy="256938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F87E3CC6-54C6-4373-89B6-51ECEA490BE1}"/>
              </a:ext>
            </a:extLst>
          </p:cNvPr>
          <p:cNvCxnSpPr/>
          <p:nvPr/>
        </p:nvCxnSpPr>
        <p:spPr>
          <a:xfrm flipH="1">
            <a:off x="5928218" y="2707481"/>
            <a:ext cx="614363" cy="664369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8E5EEFA-946D-40A5-92E9-A7BD9BB786B0}"/>
              </a:ext>
            </a:extLst>
          </p:cNvPr>
          <p:cNvSpPr txBox="1"/>
          <p:nvPr/>
        </p:nvSpPr>
        <p:spPr>
          <a:xfrm>
            <a:off x="5450681" y="2371725"/>
            <a:ext cx="175736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 create maps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xmlns="" id="{A6C2CD58-1FC9-4DD0-B386-C42D2C13670F}"/>
              </a:ext>
            </a:extLst>
          </p:cNvPr>
          <p:cNvCxnSpPr>
            <a:cxnSpLocks/>
          </p:cNvCxnSpPr>
          <p:nvPr/>
        </p:nvCxnSpPr>
        <p:spPr>
          <a:xfrm>
            <a:off x="8219193" y="2707481"/>
            <a:ext cx="434701" cy="664369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DC8801F-7B54-4AA1-A4F1-8C13A80BF632}"/>
              </a:ext>
            </a:extLst>
          </p:cNvPr>
          <p:cNvSpPr txBox="1"/>
          <p:nvPr/>
        </p:nvSpPr>
        <p:spPr>
          <a:xfrm>
            <a:off x="7340511" y="2371725"/>
            <a:ext cx="175736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Your content</a:t>
            </a:r>
          </a:p>
        </p:txBody>
      </p:sp>
    </p:spTree>
    <p:extLst>
      <p:ext uri="{BB962C8B-B14F-4D97-AF65-F5344CB8AC3E}">
        <p14:creationId xmlns:p14="http://schemas.microsoft.com/office/powerpoint/2010/main" val="3451330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5C0C37-0B1D-42F6-8CE1-6D8F9DCB2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ArcGIS-Quick Start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AA59397-CEB0-4FE4-B2F2-276158B93A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2A7F6F5-D75B-47B3-9B38-565501D807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7</a:t>
            </a:fld>
            <a:endParaRPr lang="uk-U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7D473A6-3BE6-49C3-8C88-C9788CDB6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01043"/>
            <a:ext cx="9144000" cy="52500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9A4B92B-EE0F-4DA2-9195-821A96F33021}"/>
              </a:ext>
            </a:extLst>
          </p:cNvPr>
          <p:cNvSpPr txBox="1"/>
          <p:nvPr/>
        </p:nvSpPr>
        <p:spPr>
          <a:xfrm>
            <a:off x="371475" y="6607969"/>
            <a:ext cx="8432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Credit: https://storymaps.arcgis.com/</a:t>
            </a:r>
          </a:p>
        </p:txBody>
      </p:sp>
    </p:spTree>
    <p:extLst>
      <p:ext uri="{BB962C8B-B14F-4D97-AF65-F5344CB8AC3E}">
        <p14:creationId xmlns:p14="http://schemas.microsoft.com/office/powerpoint/2010/main" val="1951632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44C599-CD26-42C6-848B-7D0577469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ArcGIS-Quick Start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3F6FBCA-1803-4738-A81B-1446E3352B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Choose a </a:t>
            </a:r>
            <a:r>
              <a:rPr lang="en-US" dirty="0" err="1"/>
              <a:t>basemap</a:t>
            </a:r>
            <a:r>
              <a:rPr lang="en-US" dirty="0"/>
              <a:t> (imagery, streets, terrain …)</a:t>
            </a:r>
          </a:p>
          <a:p>
            <a:pPr lvl="1"/>
            <a:r>
              <a:rPr lang="en-US" dirty="0"/>
              <a:t>Let’s choose Newspaper Map (click content to see your layers)</a:t>
            </a:r>
          </a:p>
          <a:p>
            <a:r>
              <a:rPr lang="en-US" dirty="0"/>
              <a:t>Add layer</a:t>
            </a:r>
          </a:p>
          <a:p>
            <a:pPr lvl="1"/>
            <a:r>
              <a:rPr lang="en-US" dirty="0"/>
              <a:t>Search for layers </a:t>
            </a:r>
            <a:r>
              <a:rPr lang="en-US" dirty="0">
                <a:sym typeface="Wingdings" panose="05000000000000000000" pitchFamily="2" charset="2"/>
              </a:rPr>
              <a:t> [My Content, My Favorite, ArcGIS online …]</a:t>
            </a:r>
            <a:endParaRPr lang="en-US" dirty="0"/>
          </a:p>
          <a:p>
            <a:pPr lvl="1"/>
            <a:r>
              <a:rPr lang="en-US" dirty="0">
                <a:solidFill>
                  <a:schemeClr val="accent2"/>
                </a:solidFill>
              </a:rPr>
              <a:t>Houston Tracts w demographics </a:t>
            </a:r>
            <a:r>
              <a:rPr lang="en-US" dirty="0"/>
              <a:t>from </a:t>
            </a:r>
            <a:r>
              <a:rPr lang="en-US" dirty="0">
                <a:sym typeface="Wingdings" panose="05000000000000000000" pitchFamily="2" charset="2"/>
              </a:rPr>
              <a:t>ArcGIS online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Change style and color map to reflect the population/sq mile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Add </a:t>
            </a:r>
            <a:r>
              <a:rPr lang="en-US" dirty="0">
                <a:solidFill>
                  <a:schemeClr val="accent2"/>
                </a:solidFill>
                <a:sym typeface="Wingdings" panose="05000000000000000000" pitchFamily="2" charset="2"/>
              </a:rPr>
              <a:t>HarrisCountyBrandsSept18_Resturants_Ratings.csv </a:t>
            </a:r>
            <a:r>
              <a:rPr lang="en-US" dirty="0">
                <a:sym typeface="Wingdings" panose="05000000000000000000" pitchFamily="2" charset="2"/>
              </a:rPr>
              <a:t>as another layer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Change style and color to reflect ratings from 1 through 5.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D2C898E-75F2-4D66-9F75-2D8AA73DA8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8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58456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6193E9-B9D1-414E-A3AA-B1612E642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ArcGIS-Quick Start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491A009-1FC9-4E31-89D1-9D2D232A22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You can save and share your map.</a:t>
            </a:r>
          </a:p>
          <a:p>
            <a:r>
              <a:rPr lang="en-US" dirty="0">
                <a:sym typeface="Wingdings" panose="05000000000000000000" pitchFamily="2" charset="2"/>
              </a:rPr>
              <a:t>You can even create a web app.</a:t>
            </a:r>
            <a:endParaRPr lang="en-US" dirty="0"/>
          </a:p>
          <a:p>
            <a:pPr marL="177778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4811FF1-F84D-4C75-AD8C-3177D16AB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9</a:t>
            </a:fld>
            <a:endParaRPr lang="uk-U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2DFA4CC-C5DE-4CD2-A983-D415C62EE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225" y="3050443"/>
            <a:ext cx="4950648" cy="362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79390"/>
      </p:ext>
    </p:extLst>
  </p:cSld>
  <p:clrMapOvr>
    <a:masterClrMapping/>
  </p:clrMapOvr>
</p:sld>
</file>

<file path=ppt/theme/theme1.xml><?xml version="1.0" encoding="utf-8"?>
<a:theme xmlns:a="http://schemas.openxmlformats.org/drawingml/2006/main" name="HB_datav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HB_dataviz.thmx</Template>
  <TotalTime>21198</TotalTime>
  <Words>764</Words>
  <Application>Microsoft Macintosh PowerPoint</Application>
  <PresentationFormat>On-screen Show (4:3)</PresentationFormat>
  <Paragraphs>133</Paragraphs>
  <Slides>16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HB_dataviz</vt:lpstr>
      <vt:lpstr>Introduction to Data Visualization   </vt:lpstr>
      <vt:lpstr>Geospatial Visualization-Tools</vt:lpstr>
      <vt:lpstr>ggplot features</vt:lpstr>
      <vt:lpstr>ggplot features</vt:lpstr>
      <vt:lpstr>ArcGIS (Online)</vt:lpstr>
      <vt:lpstr>ArcGIS-Quick Start</vt:lpstr>
      <vt:lpstr>ArcGIS-Quick Start</vt:lpstr>
      <vt:lpstr>ArcGIS-Quick Start</vt:lpstr>
      <vt:lpstr>ArcGIS-Quick Start</vt:lpstr>
      <vt:lpstr>ArcGIS-Quick Start</vt:lpstr>
      <vt:lpstr>Leaflet</vt:lpstr>
      <vt:lpstr>Leaflet-Quick Start-1</vt:lpstr>
      <vt:lpstr>Leaflet-Quick Start-2</vt:lpstr>
      <vt:lpstr>Leaflet-Choropleth Example-1</vt:lpstr>
      <vt:lpstr>Leaflet-Choropleth Example-I1</vt:lpstr>
      <vt:lpstr>In-class Assignment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HB</dc:creator>
  <cp:lastModifiedBy>HB</cp:lastModifiedBy>
  <cp:revision>318</cp:revision>
  <dcterms:created xsi:type="dcterms:W3CDTF">2021-12-31T20:53:49Z</dcterms:created>
  <dcterms:modified xsi:type="dcterms:W3CDTF">2022-03-10T02:16:49Z</dcterms:modified>
</cp:coreProperties>
</file>